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hleulTcuGegqhYOCzMAcj8ERcM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slide" Target="slides/slide1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2.xml"/><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9.xml"/><Relationship Id="rId28"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customschemas.google.com/relationships/presentationmetadata" Target="metadata"/><Relationship Id="rId14" Type="http://schemas.openxmlformats.org/officeDocument/2006/relationships/slide" Target="slides/slide8.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4"/>
          <p:cNvSpPr/>
          <p:nvPr>
            <p:ph idx="2" type="pic"/>
          </p:nvPr>
        </p:nvSpPr>
        <p:spPr>
          <a:xfrm>
            <a:off x="5183188" y="987425"/>
            <a:ext cx="6172200" cy="4873625"/>
          </a:xfrm>
          <a:prstGeom prst="rect">
            <a:avLst/>
          </a:prstGeom>
          <a:noFill/>
          <a:ln>
            <a:noFill/>
          </a:ln>
        </p:spPr>
      </p:sp>
      <p:sp>
        <p:nvSpPr>
          <p:cNvPr id="82" name="Google Shape;82;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3000">
        <p14:vortex dir="u"/>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mc:AlternateContent>
    <mc:Choice Requires="p14">
      <p:transition spd="slow" p14:dur="3000">
        <p14:vortex dir="u"/>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mc:Choice Requires="p14">
      <p:transition spd="slow" p14:dur="3000">
        <p14:vortex dir="u"/>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01" name="Shape 101"/>
        <p:cNvGrpSpPr/>
        <p:nvPr/>
      </p:nvGrpSpPr>
      <p:grpSpPr>
        <a:xfrm>
          <a:off x="0" y="0"/>
          <a:ext cx="0" cy="0"/>
          <a:chOff x="0" y="0"/>
          <a:chExt cx="0" cy="0"/>
        </a:xfrm>
      </p:grpSpPr>
      <p:sp>
        <p:nvSpPr>
          <p:cNvPr id="102" name="Google Shape;102;p2"/>
          <p:cNvSpPr txBox="1"/>
          <p:nvPr>
            <p:ph type="ctr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Vernon’s Climate Action Plan </a:t>
            </a:r>
            <a:endParaRPr/>
          </a:p>
        </p:txBody>
      </p:sp>
      <p:sp>
        <p:nvSpPr>
          <p:cNvPr id="103" name="Google Shape;103;p2"/>
          <p:cNvSpPr txBox="1"/>
          <p:nvPr>
            <p:ph idx="1" type="subTitle"/>
          </p:nvPr>
        </p:nvSpPr>
        <p:spPr>
          <a:xfrm>
            <a:off x="7464612" y="4750893"/>
            <a:ext cx="4087305" cy="1147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2000"/>
              <a:t>February 15, 2022</a:t>
            </a:r>
            <a:endParaRPr/>
          </a:p>
        </p:txBody>
      </p:sp>
      <p:sp>
        <p:nvSpPr>
          <p:cNvPr id="104" name="Google Shape;104;p2"/>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andscape with hills and trees&#10;&#10;Description automatically generated with low confidence" id="105" name="Google Shape;105;p2"/>
          <p:cNvPicPr preferRelativeResize="0"/>
          <p:nvPr/>
        </p:nvPicPr>
        <p:blipFill rotWithShape="1">
          <a:blip r:embed="rId3">
            <a:alphaModFix/>
          </a:blip>
          <a:srcRect b="1" l="11470" r="25757" t="0"/>
          <a:stretch/>
        </p:blipFill>
        <p:spPr>
          <a:xfrm>
            <a:off x="0" y="10"/>
            <a:ext cx="7108273"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mc:AlternateContent>
    <mc:Choice Requires="p14">
      <p:transition spd="slow" p14:dur="4000">
        <p14:vortex dir="u"/>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1"/>
          <p:cNvSpPr/>
          <p:nvPr/>
        </p:nvSpPr>
        <p:spPr>
          <a:xfrm>
            <a:off x="0" y="0"/>
            <a:ext cx="4694548"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0" name="Google Shape;170;p11"/>
          <p:cNvGrpSpPr/>
          <p:nvPr/>
        </p:nvGrpSpPr>
        <p:grpSpPr>
          <a:xfrm>
            <a:off x="767290" y="681628"/>
            <a:ext cx="1128382" cy="847206"/>
            <a:chOff x="668003" y="1684057"/>
            <a:chExt cx="1128382" cy="847206"/>
          </a:xfrm>
        </p:grpSpPr>
        <p:sp>
          <p:nvSpPr>
            <p:cNvPr id="171" name="Google Shape;171;p11"/>
            <p:cNvSpPr/>
            <p:nvPr/>
          </p:nvSpPr>
          <p:spPr>
            <a:xfrm>
              <a:off x="668003" y="1935883"/>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1"/>
            <p:cNvSpPr/>
            <p:nvPr/>
          </p:nvSpPr>
          <p:spPr>
            <a:xfrm>
              <a:off x="1245893" y="1684057"/>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3" name="Google Shape;173;p11"/>
          <p:cNvSpPr txBox="1"/>
          <p:nvPr>
            <p:ph idx="1" type="body"/>
          </p:nvPr>
        </p:nvSpPr>
        <p:spPr>
          <a:xfrm>
            <a:off x="5573864" y="1166933"/>
            <a:ext cx="5716988" cy="427970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A human intervention to reduce amount of greenhouse gases in our atmosphere.</a:t>
            </a:r>
            <a:endParaRPr/>
          </a:p>
        </p:txBody>
      </p:sp>
      <p:sp>
        <p:nvSpPr>
          <p:cNvPr id="174" name="Google Shape;1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5" name="Google Shape;175;p11"/>
          <p:cNvSpPr txBox="1"/>
          <p:nvPr/>
        </p:nvSpPr>
        <p:spPr>
          <a:xfrm>
            <a:off x="748327" y="2891288"/>
            <a:ext cx="28791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Calibri"/>
                <a:ea typeface="Calibri"/>
                <a:cs typeface="Calibri"/>
                <a:sym typeface="Calibri"/>
              </a:rPr>
              <a:t>Mitigation</a:t>
            </a:r>
            <a:endParaRPr sz="4800">
              <a:solidFill>
                <a:schemeClr val="dk1"/>
              </a:solidFill>
              <a:latin typeface="Calibri"/>
              <a:ea typeface="Calibri"/>
              <a:cs typeface="Calibri"/>
              <a:sym typeface="Calibri"/>
            </a:endParaRPr>
          </a:p>
        </p:txBody>
      </p:sp>
    </p:spTree>
  </p:cSld>
  <p:clrMapOvr>
    <a:masterClrMapping/>
  </p:clrMapOvr>
  <mc:AlternateContent>
    <mc:Choice Requires="p14">
      <p:transition spd="slow" p14:dur="3000">
        <p14:vortex dir="u"/>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0" y="0"/>
            <a:ext cx="4694548"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2" name="Google Shape;182;p12"/>
          <p:cNvGrpSpPr/>
          <p:nvPr/>
        </p:nvGrpSpPr>
        <p:grpSpPr>
          <a:xfrm>
            <a:off x="767290" y="681628"/>
            <a:ext cx="1128382" cy="847206"/>
            <a:chOff x="668003" y="1684057"/>
            <a:chExt cx="1128382" cy="847206"/>
          </a:xfrm>
        </p:grpSpPr>
        <p:sp>
          <p:nvSpPr>
            <p:cNvPr id="183" name="Google Shape;183;p12"/>
            <p:cNvSpPr/>
            <p:nvPr/>
          </p:nvSpPr>
          <p:spPr>
            <a:xfrm>
              <a:off x="668003" y="1935883"/>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2"/>
            <p:cNvSpPr/>
            <p:nvPr/>
          </p:nvSpPr>
          <p:spPr>
            <a:xfrm>
              <a:off x="1245893" y="1684057"/>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5" name="Google Shape;185;p12"/>
          <p:cNvSpPr txBox="1"/>
          <p:nvPr>
            <p:ph type="title"/>
          </p:nvPr>
        </p:nvSpPr>
        <p:spPr>
          <a:xfrm>
            <a:off x="767290" y="1166932"/>
            <a:ext cx="3582073" cy="42797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Resilience</a:t>
            </a:r>
            <a:endParaRPr/>
          </a:p>
        </p:txBody>
      </p:sp>
      <p:sp>
        <p:nvSpPr>
          <p:cNvPr id="186" name="Google Shape;186;p12"/>
          <p:cNvSpPr txBox="1"/>
          <p:nvPr>
            <p:ph idx="1" type="body"/>
          </p:nvPr>
        </p:nvSpPr>
        <p:spPr>
          <a:xfrm>
            <a:off x="5573864" y="1166933"/>
            <a:ext cx="5716988" cy="427970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The ability of systems and communities to absorb the impacts of climate change and maintain an acceptable level of functionality and service.</a:t>
            </a:r>
            <a:endParaRPr/>
          </a:p>
        </p:txBody>
      </p:sp>
      <p:sp>
        <p:nvSpPr>
          <p:cNvPr id="187" name="Google Shape;187;p12"/>
          <p:cNvSpPr txBox="1"/>
          <p:nvPr/>
        </p:nvSpPr>
        <p:spPr>
          <a:xfrm>
            <a:off x="6096000" y="5215808"/>
            <a:ext cx="5308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⭐Adaptation + Mitigation=Resilience</a:t>
            </a:r>
            <a:endParaRPr/>
          </a:p>
        </p:txBody>
      </p:sp>
    </p:spTree>
  </p:cSld>
  <p:clrMapOvr>
    <a:masterClrMapping/>
  </p:clrMapOvr>
  <mc:AlternateContent>
    <mc:Choice Requires="p14">
      <p:transition spd="slow" p14:dur="3000">
        <p14:vortex dir="u"/>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3"/>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3"/>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3"/>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Why We Should Pay People to Bike to Work" id="196" name="Google Shape;196;p13"/>
          <p:cNvPicPr preferRelativeResize="0"/>
          <p:nvPr>
            <p:ph idx="1" type="body"/>
          </p:nvPr>
        </p:nvPicPr>
        <p:blipFill rotWithShape="1">
          <a:blip r:embed="rId3">
            <a:alphaModFix/>
          </a:blip>
          <a:srcRect b="0" l="0" r="0" t="0"/>
          <a:stretch/>
        </p:blipFill>
        <p:spPr>
          <a:xfrm>
            <a:off x="1643865" y="457200"/>
            <a:ext cx="8904269"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HL&amp;#39;s path to zero emissions by 2050: Tree planting in Vietnam | DHL  Logistics of Things" id="205" name="Google Shape;205;p14"/>
          <p:cNvPicPr preferRelativeResize="0"/>
          <p:nvPr>
            <p:ph idx="1" type="body"/>
          </p:nvPr>
        </p:nvPicPr>
        <p:blipFill rotWithShape="1">
          <a:blip r:embed="rId3">
            <a:alphaModFix/>
          </a:blip>
          <a:srcRect b="1" l="385" r="0" t="0"/>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isaster Supply Kit | Weather Underground" id="214" name="Google Shape;214;p15"/>
          <p:cNvPicPr preferRelativeResize="0"/>
          <p:nvPr>
            <p:ph idx="1" type="body"/>
          </p:nvPr>
        </p:nvPicPr>
        <p:blipFill rotWithShape="1">
          <a:blip r:embed="rId3">
            <a:alphaModFix/>
          </a:blip>
          <a:srcRect b="0" l="0" r="0" t="1028"/>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ome Solar Energy Systems Must Be Properly Setup" id="223" name="Google Shape;223;p16"/>
          <p:cNvPicPr preferRelativeResize="0"/>
          <p:nvPr>
            <p:ph idx="1" type="body"/>
          </p:nvPr>
        </p:nvPicPr>
        <p:blipFill rotWithShape="1">
          <a:blip r:embed="rId3">
            <a:alphaModFix/>
          </a:blip>
          <a:srcRect b="1725" l="0" r="0" t="16246"/>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lood victims get break on tipping fees – Vernon Morning Star" id="232" name="Google Shape;232;p17"/>
          <p:cNvPicPr preferRelativeResize="0"/>
          <p:nvPr>
            <p:ph idx="1" type="body"/>
          </p:nvPr>
        </p:nvPicPr>
        <p:blipFill rotWithShape="1">
          <a:blip r:embed="rId3">
            <a:alphaModFix/>
          </a:blip>
          <a:srcRect b="6932" l="0" r="0" t="10396"/>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8"/>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C Transportation on Twitter: &amp;quot;With today being #TsunamiAwarenessDay, it&amp;#39;s  a good time to share our blog about signed Disaster Response Routes. You  may assume they&amp;#39;re for evacuations, but they&amp;#39;re not. Learn how" id="241" name="Google Shape;241;p18"/>
          <p:cNvPicPr preferRelativeResize="0"/>
          <p:nvPr>
            <p:ph idx="1" type="body"/>
          </p:nvPr>
        </p:nvPicPr>
        <p:blipFill rotWithShape="1">
          <a:blip r:embed="rId3">
            <a:alphaModFix/>
          </a:blip>
          <a:srcRect b="0" l="0" r="0" t="6306"/>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9"/>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ireSmart - Province of British Columbia" id="250" name="Google Shape;250;p19"/>
          <p:cNvPicPr preferRelativeResize="0"/>
          <p:nvPr>
            <p:ph idx="1" type="body"/>
          </p:nvPr>
        </p:nvPicPr>
        <p:blipFill rotWithShape="1">
          <a:blip r:embed="rId3">
            <a:alphaModFix/>
          </a:blip>
          <a:srcRect b="26966" l="0" r="0" t="4810"/>
          <a:stretch/>
        </p:blipFill>
        <p:spPr>
          <a:xfrm>
            <a:off x="457200" y="457200"/>
            <a:ext cx="11277600"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flipH="1" rot="-5400000">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flipH="1" rot="10800000">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flipH="1" rot="-5400000">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10 Ways to Reduce, Reuse &amp;amp; Recycle | by Niharika Chhabra | Evolve You |  Medium" id="259" name="Google Shape;259;p20"/>
          <p:cNvPicPr preferRelativeResize="0"/>
          <p:nvPr>
            <p:ph idx="1" type="body"/>
          </p:nvPr>
        </p:nvPicPr>
        <p:blipFill rotWithShape="1">
          <a:blip r:embed="rId3">
            <a:alphaModFix/>
          </a:blip>
          <a:srcRect b="1" l="5806" r="746" t="0"/>
          <a:stretch/>
        </p:blipFill>
        <p:spPr>
          <a:xfrm>
            <a:off x="261257" y="457200"/>
            <a:ext cx="11473543" cy="59436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Climate change impacts | National Oceanic and Atmospheric Administration" id="110" name="Google Shape;110;p3"/>
          <p:cNvPicPr preferRelativeResize="0"/>
          <p:nvPr>
            <p:ph idx="1" type="body"/>
          </p:nvPr>
        </p:nvPicPr>
        <p:blipFill rotWithShape="1">
          <a:blip r:embed="rId3">
            <a:alphaModFix/>
          </a:blip>
          <a:srcRect b="0" l="0" r="0" t="0"/>
          <a:stretch/>
        </p:blipFill>
        <p:spPr>
          <a:xfrm>
            <a:off x="20" y="10"/>
            <a:ext cx="12191980" cy="6857990"/>
          </a:xfrm>
          <a:prstGeom prst="rect">
            <a:avLst/>
          </a:prstGeom>
          <a:noFill/>
          <a:ln>
            <a:noFill/>
          </a:ln>
        </p:spPr>
      </p:pic>
      <p:sp>
        <p:nvSpPr>
          <p:cNvPr id="111" name="Google Shape;111;p3"/>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How has Vernon’s climate been changing?</a:t>
            </a:r>
            <a:endParaRPr/>
          </a:p>
        </p:txBody>
      </p:sp>
      <p:cxnSp>
        <p:nvCxnSpPr>
          <p:cNvPr id="113" name="Google Shape;113;p3"/>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14" name="Google Shape;114;p3"/>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mc:AlternateContent>
    <mc:Choice Requires="p14">
      <p:transition spd="slow" p14:dur="3000">
        <p14:vortex dir="u"/>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1"/>
          <p:cNvSpPr/>
          <p:nvPr/>
        </p:nvSpPr>
        <p:spPr>
          <a:xfrm flipH="1">
            <a:off x="-1" y="0"/>
            <a:ext cx="12191999" cy="6858000"/>
          </a:xfrm>
          <a:prstGeom prst="rect">
            <a:avLst/>
          </a:prstGeom>
          <a:gradFill>
            <a:gsLst>
              <a:gs pos="0">
                <a:srgbClr val="1F3864"/>
              </a:gs>
              <a:gs pos="100000">
                <a:srgbClr val="000000"/>
              </a:gs>
            </a:gsLst>
            <a:lin ang="13800001"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1"/>
          <p:cNvSpPr/>
          <p:nvPr/>
        </p:nvSpPr>
        <p:spPr>
          <a:xfrm rot="10800000">
            <a:off x="0" y="-4"/>
            <a:ext cx="12192000" cy="6402581"/>
          </a:xfrm>
          <a:prstGeom prst="rect">
            <a:avLst/>
          </a:prstGeom>
          <a:gradFill>
            <a:gsLst>
              <a:gs pos="0">
                <a:srgbClr val="2F5496">
                  <a:alpha val="58823"/>
                </a:srgbClr>
              </a:gs>
              <a:gs pos="1000">
                <a:srgbClr val="2F5496">
                  <a:alpha val="58823"/>
                </a:srgbClr>
              </a:gs>
              <a:gs pos="100000">
                <a:srgbClr val="000000"/>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1"/>
          <p:cNvSpPr/>
          <p:nvPr/>
        </p:nvSpPr>
        <p:spPr>
          <a:xfrm flipH="1" rot="5400000">
            <a:off x="2663054" y="-2653923"/>
            <a:ext cx="6858001" cy="12165846"/>
          </a:xfrm>
          <a:prstGeom prst="rect">
            <a:avLst/>
          </a:prstGeom>
          <a:gradFill>
            <a:gsLst>
              <a:gs pos="0">
                <a:srgbClr val="1F3864">
                  <a:alpha val="0"/>
                </a:srgbClr>
              </a:gs>
              <a:gs pos="13000">
                <a:srgbClr val="1F3864">
                  <a:alpha val="0"/>
                </a:srgbClr>
              </a:gs>
              <a:gs pos="99000">
                <a:srgbClr val="000000">
                  <a:alpha val="27843"/>
                </a:srgbClr>
              </a:gs>
              <a:gs pos="100000">
                <a:srgbClr val="000000">
                  <a:alpha val="2784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1"/>
          <p:cNvSpPr/>
          <p:nvPr/>
        </p:nvSpPr>
        <p:spPr>
          <a:xfrm flipH="1">
            <a:off x="6094763" y="0"/>
            <a:ext cx="6096001" cy="6858000"/>
          </a:xfrm>
          <a:prstGeom prst="rect">
            <a:avLst/>
          </a:prstGeom>
          <a:gradFill>
            <a:gsLst>
              <a:gs pos="0">
                <a:srgbClr val="1F3864">
                  <a:alpha val="0"/>
                </a:srgbClr>
              </a:gs>
              <a:gs pos="13000">
                <a:srgbClr val="1F3864">
                  <a:alpha val="0"/>
                </a:srgbClr>
              </a:gs>
              <a:gs pos="99000">
                <a:srgbClr val="2F5496">
                  <a:alpha val="49803"/>
                </a:srgbClr>
              </a:gs>
              <a:gs pos="100000">
                <a:srgbClr val="2F5496">
                  <a:alpha val="49803"/>
                </a:srgbClr>
              </a:gs>
            </a:gsLst>
            <a:lin ang="6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1"/>
          <p:cNvSpPr/>
          <p:nvPr/>
        </p:nvSpPr>
        <p:spPr>
          <a:xfrm flipH="1">
            <a:off x="-4" y="-3"/>
            <a:ext cx="12182871" cy="6871922"/>
          </a:xfrm>
          <a:prstGeom prst="rect">
            <a:avLst/>
          </a:prstGeom>
          <a:gradFill>
            <a:gsLst>
              <a:gs pos="0">
                <a:srgbClr val="000000">
                  <a:alpha val="34901"/>
                </a:srgbClr>
              </a:gs>
              <a:gs pos="13000">
                <a:srgbClr val="000000">
                  <a:alpha val="34901"/>
                </a:srgbClr>
              </a:gs>
              <a:gs pos="99000">
                <a:srgbClr val="2F5496">
                  <a:alpha val="0"/>
                </a:srgbClr>
              </a:gs>
              <a:gs pos="100000">
                <a:srgbClr val="2F5496">
                  <a:alpha val="0"/>
                </a:srgbClr>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1"/>
          <p:cNvSpPr/>
          <p:nvPr/>
        </p:nvSpPr>
        <p:spPr>
          <a:xfrm>
            <a:off x="987713" y="4049"/>
            <a:ext cx="10216576" cy="4729040"/>
          </a:xfrm>
          <a:custGeom>
            <a:rect b="b" l="l" r="r" t="t"/>
            <a:pathLst>
              <a:path extrusionOk="0" h="4729040" w="10216576">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0">
                <a:srgbClr val="1F3864">
                  <a:alpha val="3921"/>
                </a:srgbClr>
              </a:gs>
              <a:gs pos="7000">
                <a:srgbClr val="1F3864">
                  <a:alpha val="3921"/>
                </a:srgbClr>
              </a:gs>
              <a:gs pos="99000">
                <a:srgbClr val="4472C4">
                  <a:alpha val="23921"/>
                </a:srgbClr>
              </a:gs>
              <a:gs pos="100000">
                <a:srgbClr val="4472C4">
                  <a:alpha val="23921"/>
                </a:srgbClr>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1"/>
          <p:cNvSpPr txBox="1"/>
          <p:nvPr>
            <p:ph type="title"/>
          </p:nvPr>
        </p:nvSpPr>
        <p:spPr>
          <a:xfrm>
            <a:off x="-1021909" y="-362909"/>
            <a:ext cx="8147713" cy="30812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9600"/>
              <a:buFont typeface="Calibri"/>
              <a:buNone/>
            </a:pPr>
            <a:r>
              <a:rPr lang="en-US" sz="9600">
                <a:solidFill>
                  <a:srgbClr val="FFFFFF"/>
                </a:solidFill>
                <a:latin typeface="Calibri"/>
                <a:ea typeface="Calibri"/>
                <a:cs typeface="Calibri"/>
                <a:sym typeface="Calibri"/>
              </a:rPr>
              <a:t>Next class</a:t>
            </a:r>
            <a:endParaRPr/>
          </a:p>
        </p:txBody>
      </p:sp>
      <p:sp>
        <p:nvSpPr>
          <p:cNvPr id="272" name="Google Shape;272;p21"/>
          <p:cNvSpPr txBox="1"/>
          <p:nvPr/>
        </p:nvSpPr>
        <p:spPr>
          <a:xfrm>
            <a:off x="641267" y="1816925"/>
            <a:ext cx="1093717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Calibri"/>
                <a:ea typeface="Calibri"/>
                <a:cs typeface="Calibri"/>
                <a:sym typeface="Calibri"/>
              </a:rPr>
              <a:t>1</a:t>
            </a:r>
            <a:r>
              <a:rPr baseline="30000" lang="en-US" sz="4000">
                <a:solidFill>
                  <a:schemeClr val="lt1"/>
                </a:solidFill>
                <a:latin typeface="Calibri"/>
                <a:ea typeface="Calibri"/>
                <a:cs typeface="Calibri"/>
                <a:sym typeface="Calibri"/>
              </a:rPr>
              <a:t>st</a:t>
            </a:r>
            <a:r>
              <a:rPr lang="en-US" sz="4000">
                <a:solidFill>
                  <a:schemeClr val="lt1"/>
                </a:solidFill>
                <a:latin typeface="Calibri"/>
                <a:ea typeface="Calibri"/>
                <a:cs typeface="Calibri"/>
                <a:sym typeface="Calibri"/>
              </a:rPr>
              <a:t> Block: Mini project presentations</a:t>
            </a:r>
            <a:endParaRPr/>
          </a:p>
          <a:p>
            <a:pPr indent="0" lvl="0" marL="0" marR="0" rtl="0" algn="l">
              <a:spcBef>
                <a:spcPts val="0"/>
              </a:spcBef>
              <a:spcAft>
                <a:spcPts val="0"/>
              </a:spcAft>
              <a:buNone/>
            </a:pPr>
            <a:r>
              <a:rPr lang="en-US" sz="4000">
                <a:solidFill>
                  <a:schemeClr val="lt1"/>
                </a:solidFill>
                <a:latin typeface="Calibri"/>
                <a:ea typeface="Calibri"/>
                <a:cs typeface="Calibri"/>
                <a:sym typeface="Calibri"/>
              </a:rPr>
              <a:t>2</a:t>
            </a:r>
            <a:r>
              <a:rPr baseline="30000" lang="en-US" sz="4000">
                <a:solidFill>
                  <a:schemeClr val="lt1"/>
                </a:solidFill>
                <a:latin typeface="Calibri"/>
                <a:ea typeface="Calibri"/>
                <a:cs typeface="Calibri"/>
                <a:sym typeface="Calibri"/>
              </a:rPr>
              <a:t>nd</a:t>
            </a:r>
            <a:r>
              <a:rPr lang="en-US" sz="4000">
                <a:solidFill>
                  <a:schemeClr val="lt1"/>
                </a:solidFill>
                <a:latin typeface="Calibri"/>
                <a:ea typeface="Calibri"/>
                <a:cs typeface="Calibri"/>
                <a:sym typeface="Calibri"/>
              </a:rPr>
              <a:t> Block: CAP 8 Focus areas</a:t>
            </a:r>
            <a:endParaRPr/>
          </a:p>
          <a:p>
            <a:pPr indent="0" lvl="0" marL="0" marR="0" rtl="0" algn="l">
              <a:spcBef>
                <a:spcPts val="0"/>
              </a:spcBef>
              <a:spcAft>
                <a:spcPts val="0"/>
              </a:spcAft>
              <a:buNone/>
            </a:pPr>
            <a:r>
              <a:rPr lang="en-US" sz="4000">
                <a:solidFill>
                  <a:schemeClr val="lt1"/>
                </a:solidFill>
                <a:latin typeface="Calibri"/>
                <a:ea typeface="Calibri"/>
                <a:cs typeface="Calibri"/>
                <a:sym typeface="Calibri"/>
              </a:rPr>
              <a:t>Vernon’s vision</a:t>
            </a:r>
            <a:endParaRPr/>
          </a:p>
        </p:txBody>
      </p:sp>
    </p:spTree>
  </p:cSld>
  <p:clrMapOvr>
    <a:masterClrMapping/>
  </p:clrMapOvr>
  <mc:AlternateContent>
    <mc:Choice Requires="p14">
      <p:transition spd="slow" p14:dur="3000">
        <p14:vortex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Keep Kal Beach Pier….Or Not? | Vernon Matters" id="120" name="Google Shape;120;p4"/>
          <p:cNvPicPr preferRelativeResize="0"/>
          <p:nvPr>
            <p:ph idx="1" type="body"/>
          </p:nvPr>
        </p:nvPicPr>
        <p:blipFill rotWithShape="1">
          <a:blip r:embed="rId3">
            <a:alphaModFix/>
          </a:blip>
          <a:srcRect b="27215" l="0" r="0" t="5315"/>
          <a:stretch/>
        </p:blipFill>
        <p:spPr>
          <a:xfrm>
            <a:off x="684575" y="685800"/>
            <a:ext cx="10821625" cy="54864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Heat dome&amp;#39;: Warnings issued as potentially record-breaking temperatures  forecast in B.C. | Globalnews.ca" id="126" name="Google Shape;126;p5"/>
          <p:cNvPicPr preferRelativeResize="0"/>
          <p:nvPr>
            <p:ph idx="1" type="body"/>
          </p:nvPr>
        </p:nvPicPr>
        <p:blipFill rotWithShape="1">
          <a:blip r:embed="rId3">
            <a:alphaModFix/>
          </a:blip>
          <a:srcRect b="9061" l="0" r="0" t="0"/>
          <a:stretch/>
        </p:blipFill>
        <p:spPr>
          <a:xfrm>
            <a:off x="684575" y="685800"/>
            <a:ext cx="10821625" cy="54864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rought level increased in Okanagan | Vernon Matters" id="132" name="Google Shape;132;p6"/>
          <p:cNvPicPr preferRelativeResize="0"/>
          <p:nvPr>
            <p:ph idx="1" type="body"/>
          </p:nvPr>
        </p:nvPicPr>
        <p:blipFill rotWithShape="1">
          <a:blip r:embed="rId3">
            <a:alphaModFix/>
          </a:blip>
          <a:srcRect b="9869" l="0" r="0" t="0"/>
          <a:stretch/>
        </p:blipFill>
        <p:spPr>
          <a:xfrm>
            <a:off x="684575" y="685800"/>
            <a:ext cx="10821625" cy="5486400"/>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White Rock Lake Fire update: much needed rain | Vernon Matters" id="138" name="Google Shape;138;p7"/>
          <p:cNvPicPr preferRelativeResize="0"/>
          <p:nvPr>
            <p:ph idx="1" type="body"/>
          </p:nvPr>
        </p:nvPicPr>
        <p:blipFill rotWithShape="1">
          <a:blip r:embed="rId3">
            <a:alphaModFix/>
          </a:blip>
          <a:srcRect b="0" l="0" r="0" t="19"/>
          <a:stretch/>
        </p:blipFill>
        <p:spPr>
          <a:xfrm>
            <a:off x="-1504" y="0"/>
            <a:ext cx="12191980" cy="6856718"/>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descr="A landscape with hills and trees&#10;&#10;Description automatically generated with low confidence" id="143" name="Google Shape;143;p8"/>
          <p:cNvPicPr preferRelativeResize="0"/>
          <p:nvPr>
            <p:ph idx="1" type="body"/>
          </p:nvPr>
        </p:nvPicPr>
        <p:blipFill rotWithShape="1">
          <a:blip r:embed="rId3">
            <a:alphaModFix/>
          </a:blip>
          <a:srcRect b="0" l="0" r="0" t="21329"/>
          <a:stretch/>
        </p:blipFill>
        <p:spPr>
          <a:xfrm>
            <a:off x="0" y="0"/>
            <a:ext cx="12191980" cy="7040880"/>
          </a:xfrm>
          <a:prstGeom prst="rect">
            <a:avLst/>
          </a:prstGeom>
          <a:noFill/>
          <a:ln>
            <a:noFill/>
          </a:ln>
        </p:spPr>
      </p:pic>
      <p:sp>
        <p:nvSpPr>
          <p:cNvPr id="144" name="Google Shape;144;p8"/>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8"/>
          <p:cNvSpPr txBox="1"/>
          <p:nvPr>
            <p:ph type="title"/>
          </p:nvPr>
        </p:nvSpPr>
        <p:spPr>
          <a:xfrm>
            <a:off x="490537" y="2557998"/>
            <a:ext cx="11210925" cy="7448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Calibri"/>
              <a:buNone/>
            </a:pPr>
            <a:r>
              <a:rPr b="1" lang="en-US" sz="4800">
                <a:solidFill>
                  <a:schemeClr val="lt1"/>
                </a:solidFill>
              </a:rPr>
              <a:t>How has Vernon responded?</a:t>
            </a:r>
            <a:endParaRPr/>
          </a:p>
        </p:txBody>
      </p:sp>
      <p:cxnSp>
        <p:nvCxnSpPr>
          <p:cNvPr id="146" name="Google Shape;146;p8"/>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47" name="Google Shape;147;p8"/>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mc:AlternateContent>
    <mc:Choice Requires="p14">
      <p:transition spd="slow" p14:dur="3000">
        <p14:vortex dir="u"/>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pic>
        <p:nvPicPr>
          <p:cNvPr descr="Adaptation and Mitigation: Two halves of the whole solution to climate  change - Climatewise" id="152" name="Google Shape;152;p9"/>
          <p:cNvPicPr preferRelativeResize="0"/>
          <p:nvPr>
            <p:ph idx="1" type="body"/>
          </p:nvPr>
        </p:nvPicPr>
        <p:blipFill rotWithShape="1">
          <a:blip r:embed="rId3">
            <a:alphaModFix/>
          </a:blip>
          <a:srcRect b="0" l="0" r="0" t="0"/>
          <a:stretch/>
        </p:blipFill>
        <p:spPr>
          <a:xfrm>
            <a:off x="3296469" y="643466"/>
            <a:ext cx="5599062" cy="5571067"/>
          </a:xfrm>
          <a:prstGeom prst="rect">
            <a:avLst/>
          </a:prstGeom>
          <a:noFill/>
          <a:ln>
            <a:noFill/>
          </a:ln>
        </p:spPr>
      </p:pic>
    </p:spTree>
  </p:cSld>
  <p:clrMapOvr>
    <a:masterClrMapping/>
  </p:clrMapOvr>
  <mc:AlternateContent>
    <mc:Choice Requires="p14">
      <p:transition spd="slow" p14:dur="3000">
        <p14:vortex dir="u"/>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10"/>
          <p:cNvSpPr/>
          <p:nvPr/>
        </p:nvSpPr>
        <p:spPr>
          <a:xfrm>
            <a:off x="0" y="0"/>
            <a:ext cx="4694548"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9" name="Google Shape;159;p10"/>
          <p:cNvGrpSpPr/>
          <p:nvPr/>
        </p:nvGrpSpPr>
        <p:grpSpPr>
          <a:xfrm>
            <a:off x="767290" y="681628"/>
            <a:ext cx="1128382" cy="847206"/>
            <a:chOff x="668003" y="1684057"/>
            <a:chExt cx="1128382" cy="847206"/>
          </a:xfrm>
        </p:grpSpPr>
        <p:sp>
          <p:nvSpPr>
            <p:cNvPr id="160" name="Google Shape;160;p10"/>
            <p:cNvSpPr/>
            <p:nvPr/>
          </p:nvSpPr>
          <p:spPr>
            <a:xfrm>
              <a:off x="668003" y="1935883"/>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0"/>
            <p:cNvSpPr/>
            <p:nvPr/>
          </p:nvSpPr>
          <p:spPr>
            <a:xfrm>
              <a:off x="1245893" y="1684057"/>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2" name="Google Shape;162;p10"/>
          <p:cNvSpPr txBox="1"/>
          <p:nvPr>
            <p:ph type="title"/>
          </p:nvPr>
        </p:nvSpPr>
        <p:spPr>
          <a:xfrm>
            <a:off x="767290" y="1166932"/>
            <a:ext cx="3582073" cy="42797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rPr>
              <a:t>ADAPTATION</a:t>
            </a:r>
            <a:endParaRPr/>
          </a:p>
        </p:txBody>
      </p:sp>
      <p:sp>
        <p:nvSpPr>
          <p:cNvPr id="163" name="Google Shape;163;p10"/>
          <p:cNvSpPr txBox="1"/>
          <p:nvPr>
            <p:ph idx="1" type="body"/>
          </p:nvPr>
        </p:nvSpPr>
        <p:spPr>
          <a:xfrm>
            <a:off x="5573864" y="1166933"/>
            <a:ext cx="5716988" cy="427970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The process of adjustment to actual or expected climate and its effects. In human systems, adaptation seeks to minimize or reduce harm or exploit beneficial opportunities. In natural systems, human intervention may facilitate adjustment to expected climate impacts.</a:t>
            </a:r>
            <a:endParaRPr/>
          </a:p>
        </p:txBody>
      </p:sp>
    </p:spTree>
  </p:cSld>
  <p:clrMapOvr>
    <a:masterClrMapping/>
  </p:clrMapOvr>
  <mc:AlternateContent>
    <mc:Choice Requires="p14">
      <p:transition spd="slow" p14:dur="3000">
        <p14:vortex dir="u"/>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43A95379F8D848B73A47A8BF8C8764" ma:contentTypeVersion="16" ma:contentTypeDescription="Create a new document." ma:contentTypeScope="" ma:versionID="b2b3f980c82c5465a7be48acc1d0d55c">
  <xsd:schema xmlns:xsd="http://www.w3.org/2001/XMLSchema" xmlns:xs="http://www.w3.org/2001/XMLSchema" xmlns:p="http://schemas.microsoft.com/office/2006/metadata/properties" xmlns:ns2="61a7e246-2813-4cb7-b7f6-fd0fc6a340e3" xmlns:ns3="d2ae2e17-8ea9-435f-a69b-86250b56e303" targetNamespace="http://schemas.microsoft.com/office/2006/metadata/properties" ma:root="true" ma:fieldsID="2240e6e5ce2bda05646fbaccc55d6036" ns2:_="" ns3:_="">
    <xsd:import namespace="61a7e246-2813-4cb7-b7f6-fd0fc6a340e3"/>
    <xsd:import namespace="d2ae2e17-8ea9-435f-a69b-86250b56e3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7e246-2813-4cb7-b7f6-fd0fc6a34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7ec545-2b3f-42ad-af9c-c1dfb2a4d5b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ae2e17-8ea9-435f-a69b-86250b56e30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b58f17-a1ba-4cbd-8055-e60673591697}" ma:internalName="TaxCatchAll" ma:showField="CatchAllData" ma:web="d2ae2e17-8ea9-435f-a69b-86250b56e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ae2e17-8ea9-435f-a69b-86250b56e303" xsi:nil="true"/>
    <lcf76f155ced4ddcb4097134ff3c332f xmlns="61a7e246-2813-4cb7-b7f6-fd0fc6a340e3">
      <Terms xmlns="http://schemas.microsoft.com/office/infopath/2007/PartnerControls"/>
    </lcf76f155ced4ddcb4097134ff3c332f>
    <SharedWithUsers xmlns="d2ae2e17-8ea9-435f-a69b-86250b56e303">
      <UserInfo>
        <DisplayName/>
        <AccountId xsi:nil="true"/>
        <AccountType/>
      </UserInfo>
    </SharedWithUsers>
    <MediaLengthInSeconds xmlns="61a7e246-2813-4cb7-b7f6-fd0fc6a340e3" xsi:nil="true"/>
  </documentManagement>
</p:properties>
</file>

<file path=customXml/itemProps1.xml><?xml version="1.0" encoding="utf-8"?>
<ds:datastoreItem xmlns:ds="http://schemas.openxmlformats.org/officeDocument/2006/customXml" ds:itemID="{1CE5F1DC-F2FE-4C62-8EEB-CCF3FA6E339F}"/>
</file>

<file path=customXml/itemProps2.xml><?xml version="1.0" encoding="utf-8"?>
<ds:datastoreItem xmlns:ds="http://schemas.openxmlformats.org/officeDocument/2006/customXml" ds:itemID="{41FB7A3B-C419-4B2B-9587-09416B62CCFC}"/>
</file>

<file path=customXml/itemProps3.xml><?xml version="1.0" encoding="utf-8"?>
<ds:datastoreItem xmlns:ds="http://schemas.openxmlformats.org/officeDocument/2006/customXml" ds:itemID="{E35D5286-8BB8-4A15-959B-26FB15BEB9C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 Kemper</dc:creator>
  <dcterms:created xsi:type="dcterms:W3CDTF">2022-02-14T06:00:46Z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0x010100CC43A95379F8D848B73A47A8BF8C8764</vt:lpwstr>
  </property>
  <property fmtid="{D5CDD505-2E9C-101B-9397-08002B2CF9AE}" pid="3" name="Order">
    <vt:r8>507400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